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46"/>
  </p:notesMasterIdLst>
  <p:handoutMasterIdLst>
    <p:handoutMasterId r:id="rId47"/>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6" r:id="rId20"/>
    <p:sldId id="284" r:id="rId21"/>
    <p:sldId id="288" r:id="rId22"/>
    <p:sldId id="283" r:id="rId23"/>
    <p:sldId id="266" r:id="rId24"/>
    <p:sldId id="261" r:id="rId25"/>
    <p:sldId id="264" r:id="rId26"/>
    <p:sldId id="265" r:id="rId27"/>
    <p:sldId id="267" r:id="rId28"/>
    <p:sldId id="296" r:id="rId29"/>
    <p:sldId id="271" r:id="rId30"/>
    <p:sldId id="276" r:id="rId31"/>
    <p:sldId id="279" r:id="rId32"/>
    <p:sldId id="280" r:id="rId33"/>
    <p:sldId id="281" r:id="rId34"/>
    <p:sldId id="297" r:id="rId35"/>
    <p:sldId id="299" r:id="rId36"/>
    <p:sldId id="300" r:id="rId37"/>
    <p:sldId id="298" r:id="rId38"/>
    <p:sldId id="301" r:id="rId39"/>
    <p:sldId id="289" r:id="rId40"/>
    <p:sldId id="290" r:id="rId41"/>
    <p:sldId id="291" r:id="rId42"/>
    <p:sldId id="292" r:id="rId43"/>
    <p:sldId id="294"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65127"/>
  </p:normalViewPr>
  <p:slideViewPr>
    <p:cSldViewPr snapToGrid="0" snapToObjects="1">
      <p:cViewPr>
        <p:scale>
          <a:sx n="82" d="100"/>
          <a:sy n="82" d="100"/>
        </p:scale>
        <p:origin x="960"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04/03/2017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04/03/2017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EC2</a:t>
            </a:r>
          </a:p>
          <a:p>
            <a:r>
              <a:rPr lang="fr-FR" dirty="0" smtClean="0"/>
              <a:t>-  Travaille</a:t>
            </a:r>
            <a:r>
              <a:rPr lang="fr-FR" baseline="0" dirty="0" smtClean="0"/>
              <a:t> avec des VM</a:t>
            </a:r>
          </a:p>
          <a:p>
            <a:pPr marL="171450" indent="-171450">
              <a:buFontTx/>
              <a:buChar char="-"/>
            </a:pPr>
            <a:r>
              <a:rPr lang="fr-FR" baseline="0" dirty="0" err="1" smtClean="0"/>
              <a:t>IaSS</a:t>
            </a:r>
            <a:endParaRPr lang="fr-FR" baseline="0" dirty="0" smtClean="0"/>
          </a:p>
          <a:p>
            <a:pPr marL="171450" indent="-171450">
              <a:buFontTx/>
              <a:buChar char="-"/>
            </a:pPr>
            <a:r>
              <a:rPr lang="fr-FR" baseline="0" dirty="0" smtClean="0"/>
              <a:t>Possibilité énormes</a:t>
            </a:r>
          </a:p>
          <a:p>
            <a:pPr marL="171450" indent="-171450">
              <a:buFontTx/>
              <a:buChar char="-"/>
            </a:pPr>
            <a:r>
              <a:rPr lang="fr-FR" baseline="0" dirty="0" smtClean="0"/>
              <a:t>Déploiement custom. Comment j’installe ma VM java, mon </a:t>
            </a:r>
            <a:r>
              <a:rPr lang="fr-FR" baseline="0" dirty="0" err="1" smtClean="0"/>
              <a:t>node</a:t>
            </a:r>
            <a:r>
              <a:rPr lang="fr-FR" baseline="0" dirty="0" smtClean="0"/>
              <a:t> </a:t>
            </a:r>
            <a:r>
              <a:rPr lang="fr-FR" baseline="0" dirty="0" err="1" smtClean="0"/>
              <a:t>js</a:t>
            </a:r>
            <a:r>
              <a:rPr lang="fr-FR" baseline="0" dirty="0" smtClean="0"/>
              <a:t>. Ou je les installe ? Comment je les mets à jour ?</a:t>
            </a:r>
          </a:p>
          <a:p>
            <a:pPr marL="171450" indent="-171450">
              <a:buFontTx/>
              <a:buChar char="-"/>
            </a:pPr>
            <a:r>
              <a:rPr lang="fr-FR" baseline="0" dirty="0" smtClean="0"/>
              <a:t>Pic de charge =&gt; </a:t>
            </a:r>
            <a:r>
              <a:rPr lang="fr-FR" baseline="0" dirty="0" err="1" smtClean="0"/>
              <a:t>autoscaling</a:t>
            </a:r>
            <a:endParaRPr lang="fr-FR" b="1" baseline="0" dirty="0" smtClean="0"/>
          </a:p>
          <a:p>
            <a:pPr marL="0" indent="0">
              <a:buFontTx/>
              <a:buNone/>
            </a:pPr>
            <a:r>
              <a:rPr lang="fr-FR" b="1" baseline="0" dirty="0" err="1" smtClean="0"/>
              <a:t>Beanstalk</a:t>
            </a:r>
            <a:r>
              <a:rPr lang="fr-FR" b="1" baseline="0" dirty="0" smtClean="0"/>
              <a:t> : </a:t>
            </a:r>
            <a:r>
              <a:rPr lang="fr-FR" b="1" baseline="0" dirty="0" err="1" smtClean="0"/>
              <a:t>PaSS</a:t>
            </a:r>
            <a:endParaRPr lang="fr-FR" b="1"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0" baseline="0" dirty="0" smtClean="0"/>
              <a:t>Normalise le déploiement</a:t>
            </a:r>
          </a:p>
          <a:p>
            <a:pPr marL="171450" indent="-171450">
              <a:buFontTx/>
              <a:buChar char="-"/>
            </a:pPr>
            <a:r>
              <a:rPr lang="fr-FR" b="0" baseline="0" dirty="0" smtClean="0"/>
              <a:t>Middleware déjà installé</a:t>
            </a:r>
          </a:p>
          <a:p>
            <a:pPr marL="171450" indent="-171450">
              <a:buFontTx/>
              <a:buChar char="-"/>
            </a:pPr>
            <a:r>
              <a:rPr lang="fr-FR" b="0" baseline="0" dirty="0" smtClean="0"/>
              <a:t>Maj de sécurité gérés par AWS</a:t>
            </a:r>
          </a:p>
          <a:p>
            <a:pPr marL="171450" indent="-171450">
              <a:buFontTx/>
              <a:buChar char="-"/>
            </a:pPr>
            <a:r>
              <a:rPr lang="fr-FR" b="0" baseline="0" dirty="0" smtClean="0"/>
              <a:t>Support de (PHP, GO, </a:t>
            </a:r>
            <a:r>
              <a:rPr lang="fr-FR" b="0" baseline="0" dirty="0" err="1" smtClean="0"/>
              <a:t>Nodejs</a:t>
            </a:r>
            <a:r>
              <a:rPr lang="fr-FR" b="0" baseline="0" dirty="0" smtClean="0"/>
              <a:t>, java, </a:t>
            </a:r>
            <a:r>
              <a:rPr lang="fr-FR" b="0" baseline="0" dirty="0" err="1" smtClean="0"/>
              <a:t>ruby</a:t>
            </a:r>
            <a:r>
              <a:rPr lang="fr-FR" b="0" baseline="0" dirty="0" smtClean="0"/>
              <a:t>, docker, python)</a:t>
            </a:r>
            <a:endParaRPr lang="fr-FR" dirty="0" smtClean="0"/>
          </a:p>
          <a:p>
            <a:pPr marL="0" indent="0">
              <a:buFontTx/>
              <a:buNone/>
            </a:pPr>
            <a:r>
              <a:rPr lang="fr-FR" b="1" dirty="0" smtClean="0"/>
              <a:t>ECS</a:t>
            </a:r>
          </a:p>
          <a:p>
            <a:pPr marL="171450" indent="-171450">
              <a:buFontTx/>
              <a:buChar char="-"/>
            </a:pPr>
            <a:r>
              <a:rPr lang="fr-FR" dirty="0" smtClean="0"/>
              <a:t>Container docker sur des machines EC2</a:t>
            </a:r>
          </a:p>
          <a:p>
            <a:pPr marL="171450" indent="-171450">
              <a:buFontTx/>
              <a:buChar char="-"/>
            </a:pPr>
            <a:r>
              <a:rPr lang="fr-FR" dirty="0" smtClean="0"/>
              <a:t>Délivre des containers docker.</a:t>
            </a:r>
          </a:p>
          <a:p>
            <a:pPr marL="171450" indent="-171450">
              <a:buFontTx/>
              <a:buChar char="-"/>
            </a:pPr>
            <a:r>
              <a:rPr lang="fr-FR" baseline="0" dirty="0" smtClean="0"/>
              <a:t>Propose un </a:t>
            </a:r>
            <a:r>
              <a:rPr lang="fr-FR" baseline="0" dirty="0" err="1" smtClean="0"/>
              <a:t>registry</a:t>
            </a:r>
            <a:endParaRPr lang="fr-FR" baseline="0" dirty="0" smtClean="0"/>
          </a:p>
          <a:p>
            <a:pPr marL="171450" indent="-171450">
              <a:buFontTx/>
              <a:buChar char="-"/>
            </a:pPr>
            <a:r>
              <a:rPr lang="fr-FR" baseline="0" dirty="0" smtClean="0"/>
              <a:t>Cycle de vue des containers est normé (docker file, docker push)</a:t>
            </a:r>
            <a:endParaRPr lang="fr-FR" dirty="0" smtClean="0"/>
          </a:p>
          <a:p>
            <a:pPr marL="171450" indent="-171450">
              <a:buFontTx/>
              <a:buChar char="-"/>
            </a:pPr>
            <a:r>
              <a:rPr lang="fr-FR" dirty="0" smtClean="0"/>
              <a:t>Doit gérer la taille du cluster</a:t>
            </a:r>
          </a:p>
          <a:p>
            <a:pPr marL="171450" indent="-171450">
              <a:buFontTx/>
              <a:buChar char="-"/>
            </a:pPr>
            <a:r>
              <a:rPr lang="fr-FR" dirty="0" smtClean="0"/>
              <a:t>Gestion d’un pic de charge, il faut rajouter des machines dans le cluster</a:t>
            </a:r>
          </a:p>
          <a:p>
            <a:pPr marL="171450" indent="-171450">
              <a:buFontTx/>
              <a:buChar char="-"/>
            </a:pPr>
            <a:r>
              <a:rPr lang="fr-FR" dirty="0" smtClean="0"/>
              <a:t>MAJ</a:t>
            </a:r>
            <a:r>
              <a:rPr lang="fr-FR" baseline="0" dirty="0" smtClean="0"/>
              <a:t> des images, lors de failles de sécurité, redéploiement</a:t>
            </a:r>
            <a:endParaRPr lang="fr-FR" dirty="0" smtClean="0"/>
          </a:p>
          <a:p>
            <a:pPr marL="171450" indent="-171450">
              <a:buFontTx/>
              <a:buChar char="-"/>
            </a:pPr>
            <a:endParaRPr lang="fr-FR" dirty="0" smtClean="0"/>
          </a:p>
          <a:p>
            <a:pPr marL="0" indent="0">
              <a:buFontTx/>
              <a:buNone/>
            </a:pPr>
            <a:r>
              <a:rPr lang="fr-FR" b="1" dirty="0" smtClean="0"/>
              <a:t>Lambda</a:t>
            </a:r>
          </a:p>
          <a:p>
            <a:pPr marL="171450" indent="-171450">
              <a:buFontTx/>
              <a:buChar char="-"/>
            </a:pPr>
            <a:r>
              <a:rPr lang="fr-FR" baseline="0" dirty="0" smtClean="0"/>
              <a:t>Pas de gestion des serveurs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Déploiement : </a:t>
            </a:r>
            <a:r>
              <a:rPr lang="fr-FR" baseline="0" dirty="0" err="1" smtClean="0"/>
              <a:t>upload</a:t>
            </a:r>
            <a:r>
              <a:rPr lang="fr-FR" baseline="0" dirty="0" smtClean="0"/>
              <a:t> du code (zip/jar) + configuration (mémoire, droits ..)</a:t>
            </a:r>
          </a:p>
          <a:p>
            <a:pPr marL="171450" indent="-171450">
              <a:buFontTx/>
              <a:buChar char="-"/>
            </a:pPr>
            <a:r>
              <a:rPr lang="fr-FR" baseline="0" dirty="0" smtClean="0"/>
              <a:t>Elasticité maximum, s’adapte au trafic </a:t>
            </a:r>
          </a:p>
          <a:p>
            <a:pPr marL="171450" indent="-171450">
              <a:buFontTx/>
              <a:buChar char="-"/>
            </a:pPr>
            <a:r>
              <a:rPr lang="fr-FR" baseline="0" dirty="0" smtClean="0"/>
              <a:t>Possibilité d’exécuter le code en réponse à des événements dans l’infra</a:t>
            </a:r>
          </a:p>
          <a:p>
            <a:pPr marL="171450" indent="-171450">
              <a:buFontTx/>
              <a:buChar char="-"/>
            </a:pPr>
            <a:r>
              <a:rPr lang="fr-FR" baseline="0" dirty="0" smtClean="0"/>
              <a:t>Contrainte AWS sur le </a:t>
            </a:r>
            <a:r>
              <a:rPr lang="fr-FR" baseline="0" dirty="0" err="1" smtClean="0"/>
              <a:t>runtime</a:t>
            </a:r>
            <a:r>
              <a:rPr lang="fr-FR" baseline="0" dirty="0" smtClean="0"/>
              <a:t> et le FS</a:t>
            </a:r>
            <a:endParaRPr lang="fr-FR" dirty="0" smtClean="0"/>
          </a:p>
          <a:p>
            <a:pPr marL="171450" indent="-171450">
              <a:buFontTx/>
              <a:buChar char="-"/>
            </a:pPr>
            <a:endParaRPr lang="fr-FR" dirty="0" smtClean="0"/>
          </a:p>
          <a:p>
            <a:pPr marL="0" indent="0">
              <a:buFontTx/>
              <a:buNone/>
            </a:pP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p>
          <a:p>
            <a:endParaRPr lang="en-US" dirty="0" smtClean="0"/>
          </a:p>
          <a:p>
            <a:r>
              <a:rPr lang="en-US" sz="1200" b="1" kern="1200" dirty="0" smtClean="0">
                <a:solidFill>
                  <a:schemeClr val="tx1"/>
                </a:solidFill>
                <a:effectLst/>
                <a:latin typeface="+mn-lt"/>
                <a:ea typeface="+mn-ea"/>
                <a:cs typeface="+mn-cs"/>
              </a:rPr>
              <a:t>service: </a:t>
            </a:r>
            <a:r>
              <a:rPr lang="en-US" dirty="0" err="1" smtClean="0"/>
              <a:t>OperationService</a:t>
            </a:r>
            <a:r>
              <a:rPr lang="en-US" dirty="0" smtClean="0"/>
              <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provider:</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name: </a:t>
            </a:r>
            <a:r>
              <a:rPr lang="en-US" dirty="0" err="1" smtClean="0"/>
              <a:t>aws</a:t>
            </a: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profile: </a:t>
            </a:r>
            <a:r>
              <a:rPr lang="en-US" dirty="0" err="1" smtClean="0"/>
              <a:t>xebia</a:t>
            </a:r>
            <a:r>
              <a:rPr lang="en-US" dirty="0" smtClean="0"/>
              <a:t>-dev</a:t>
            </a:r>
            <a:br>
              <a:rPr lang="en-US" dirty="0" smtClean="0"/>
            </a:br>
            <a:r>
              <a:rPr lang="en-US" dirty="0" smtClean="0"/>
              <a:t>  </a:t>
            </a:r>
            <a:r>
              <a:rPr lang="en-US" sz="1200" b="1" kern="1200" dirty="0" smtClean="0">
                <a:solidFill>
                  <a:schemeClr val="tx1"/>
                </a:solidFill>
                <a:effectLst/>
                <a:latin typeface="+mn-lt"/>
                <a:ea typeface="+mn-ea"/>
                <a:cs typeface="+mn-cs"/>
              </a:rPr>
              <a:t>region: </a:t>
            </a:r>
            <a:r>
              <a:rPr lang="en-US" dirty="0" smtClean="0"/>
              <a:t>eu-west-1</a:t>
            </a:r>
            <a:br>
              <a:rPr lang="en-US" dirty="0" smtClean="0"/>
            </a:br>
            <a:r>
              <a:rPr lang="en-US" dirty="0" smtClean="0"/>
              <a:t>  </a:t>
            </a:r>
            <a:r>
              <a:rPr lang="en-US" sz="1200" b="1" kern="1200" dirty="0" err="1" smtClean="0">
                <a:solidFill>
                  <a:schemeClr val="tx1"/>
                </a:solidFill>
                <a:effectLst/>
                <a:latin typeface="+mn-lt"/>
                <a:ea typeface="+mn-ea"/>
                <a:cs typeface="+mn-cs"/>
              </a:rPr>
              <a:t>deploymentBucket</a:t>
            </a:r>
            <a:r>
              <a:rPr lang="en-US" sz="1200" b="1" kern="1200" dirty="0" smtClean="0">
                <a:solidFill>
                  <a:schemeClr val="tx1"/>
                </a:solidFill>
                <a:effectLst/>
                <a:latin typeface="+mn-lt"/>
                <a:ea typeface="+mn-ea"/>
                <a:cs typeface="+mn-cs"/>
              </a:rPr>
              <a:t>: </a:t>
            </a:r>
            <a:r>
              <a:rPr lang="en-US" dirty="0" err="1" smtClean="0"/>
              <a:t>jpinsolle-xebia</a:t>
            </a:r>
            <a:r>
              <a:rPr lang="en-US" dirty="0" smtClean="0"/>
              <a:t/>
            </a:r>
            <a:br>
              <a:rPr lang="en-US" dirty="0" smtClean="0"/>
            </a:b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runtime: </a:t>
            </a:r>
            <a:r>
              <a:rPr lang="en-US" dirty="0" smtClean="0"/>
              <a:t>nodejs4.3</a:t>
            </a:r>
            <a:br>
              <a:rPr lang="en-US" dirty="0" smtClean="0"/>
            </a:br>
            <a:r>
              <a:rPr lang="en-US" dirty="0" smtClean="0"/>
              <a:t>  </a:t>
            </a:r>
            <a:r>
              <a:rPr lang="en-US" sz="1200" b="1" kern="1200" dirty="0" err="1" smtClean="0">
                <a:solidFill>
                  <a:schemeClr val="tx1"/>
                </a:solidFill>
                <a:effectLst/>
                <a:latin typeface="+mn-lt"/>
                <a:ea typeface="+mn-ea"/>
                <a:cs typeface="+mn-cs"/>
              </a:rPr>
              <a:t>versionFunctions</a:t>
            </a:r>
            <a:r>
              <a:rPr lang="en-US" sz="1200" b="1" kern="1200" dirty="0" smtClean="0">
                <a:solidFill>
                  <a:schemeClr val="tx1"/>
                </a:solidFill>
                <a:effectLst/>
                <a:latin typeface="+mn-lt"/>
                <a:ea typeface="+mn-ea"/>
                <a:cs typeface="+mn-cs"/>
              </a:rPr>
              <a:t>: </a:t>
            </a:r>
            <a:r>
              <a:rPr lang="en-US" dirty="0" smtClean="0"/>
              <a:t>false</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functions:</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addition:</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handler: </a:t>
            </a:r>
            <a:r>
              <a:rPr lang="en-US" dirty="0" err="1" smtClean="0"/>
              <a:t>index.handler</a:t>
            </a:r>
            <a:r>
              <a:rPr lang="en-US" dirty="0" smtClean="0"/>
              <a:t/>
            </a:r>
            <a:br>
              <a:rPr lang="en-US" dirty="0" smtClean="0"/>
            </a:br>
            <a:r>
              <a:rPr lang="en-US" dirty="0" smtClean="0"/>
              <a:t>    </a:t>
            </a:r>
            <a:r>
              <a:rPr lang="en-US" sz="1200" b="1" kern="1200" dirty="0" err="1" smtClean="0">
                <a:solidFill>
                  <a:schemeClr val="tx1"/>
                </a:solidFill>
                <a:effectLst/>
                <a:latin typeface="+mn-lt"/>
                <a:ea typeface="+mn-ea"/>
                <a:cs typeface="+mn-cs"/>
              </a:rPr>
              <a:t>memorySize</a:t>
            </a:r>
            <a:r>
              <a:rPr lang="en-US" sz="1200" b="1" kern="1200" dirty="0" smtClean="0">
                <a:solidFill>
                  <a:schemeClr val="tx1"/>
                </a:solidFill>
                <a:effectLst/>
                <a:latin typeface="+mn-lt"/>
                <a:ea typeface="+mn-ea"/>
                <a:cs typeface="+mn-cs"/>
              </a:rPr>
              <a:t>: </a:t>
            </a:r>
            <a:r>
              <a:rPr lang="en-US" dirty="0" smtClean="0"/>
              <a:t>128</a:t>
            </a:r>
            <a:br>
              <a:rPr lang="en-US" dirty="0" smtClean="0"/>
            </a:br>
            <a:r>
              <a:rPr lang="en-US" dirty="0" smtClean="0"/>
              <a:t>    </a:t>
            </a:r>
            <a:r>
              <a:rPr lang="en-US" sz="1200" b="1" kern="1200" dirty="0" smtClean="0">
                <a:solidFill>
                  <a:schemeClr val="tx1"/>
                </a:solidFill>
                <a:effectLst/>
                <a:latin typeface="+mn-lt"/>
                <a:ea typeface="+mn-ea"/>
                <a:cs typeface="+mn-cs"/>
              </a:rPr>
              <a:t>timeout: </a:t>
            </a:r>
            <a:r>
              <a:rPr lang="en-US" dirty="0" smtClean="0"/>
              <a:t>10</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Method </a:t>
            </a:r>
            <a:r>
              <a:rPr lang="fr-FR" b="1" dirty="0" err="1" smtClean="0"/>
              <a:t>request</a:t>
            </a:r>
            <a:r>
              <a:rPr lang="fr-FR" dirty="0" smtClean="0"/>
              <a:t> : les paramètres de la requêtes, la</a:t>
            </a:r>
            <a:r>
              <a:rPr lang="fr-FR" baseline="0" dirty="0" smtClean="0"/>
              <a:t> clé d’api, les autorisations</a:t>
            </a:r>
          </a:p>
          <a:p>
            <a:r>
              <a:rPr lang="fr-FR" b="1" baseline="0" dirty="0" err="1" smtClean="0"/>
              <a:t>Integration</a:t>
            </a:r>
            <a:r>
              <a:rPr lang="fr-FR" b="1" baseline="0" dirty="0" smtClean="0"/>
              <a:t> </a:t>
            </a:r>
            <a:r>
              <a:rPr lang="fr-FR" b="1" baseline="0" dirty="0" err="1" smtClean="0"/>
              <a:t>request</a:t>
            </a:r>
            <a:r>
              <a:rPr lang="fr-FR" baseline="0" dirty="0" smtClean="0"/>
              <a:t> : le service à appeler, les transformations de la requête à opérer pour appeler la lambda (</a:t>
            </a:r>
            <a:r>
              <a:rPr lang="fr-FR" baseline="0" dirty="0" err="1" smtClean="0"/>
              <a:t>tpl</a:t>
            </a:r>
            <a:r>
              <a:rPr lang="fr-FR" baseline="0" dirty="0" smtClean="0"/>
              <a:t> </a:t>
            </a:r>
            <a:r>
              <a:rPr lang="fr-FR" baseline="0" dirty="0" err="1" smtClean="0"/>
              <a:t>velocity</a:t>
            </a:r>
            <a:r>
              <a:rPr lang="fr-FR" baseline="0" dirty="0" smtClean="0"/>
              <a:t>)</a:t>
            </a:r>
          </a:p>
          <a:p>
            <a:r>
              <a:rPr lang="fr-FR" b="1" baseline="0" dirty="0" err="1" smtClean="0"/>
              <a:t>Integration</a:t>
            </a:r>
            <a:r>
              <a:rPr lang="fr-FR" b="1" baseline="0" dirty="0" smtClean="0"/>
              <a:t> </a:t>
            </a:r>
            <a:r>
              <a:rPr lang="fr-FR" b="1" baseline="0" dirty="0" err="1" smtClean="0"/>
              <a:t>response</a:t>
            </a:r>
            <a:r>
              <a:rPr lang="fr-FR" b="1" baseline="0" dirty="0" smtClean="0"/>
              <a:t> : </a:t>
            </a:r>
            <a:r>
              <a:rPr lang="fr-FR" b="0" baseline="0" dirty="0" err="1" smtClean="0"/>
              <a:t>mapping</a:t>
            </a:r>
            <a:r>
              <a:rPr lang="fr-FR" b="1" baseline="0" dirty="0" smtClean="0"/>
              <a:t> </a:t>
            </a:r>
            <a:r>
              <a:rPr lang="fr-FR" b="0" baseline="0" dirty="0" smtClean="0"/>
              <a:t>de la réponse de la lambda pour du HTTP</a:t>
            </a:r>
          </a:p>
          <a:p>
            <a:r>
              <a:rPr lang="fr-FR" b="1" baseline="0" dirty="0" smtClean="0"/>
              <a:t>Method </a:t>
            </a:r>
            <a:r>
              <a:rPr lang="fr-FR" b="1" baseline="0" dirty="0" err="1" smtClean="0"/>
              <a:t>response</a:t>
            </a:r>
            <a:r>
              <a:rPr lang="fr-FR" b="0" baseline="0" dirty="0" smtClean="0"/>
              <a:t> : code de retour http</a:t>
            </a:r>
            <a:endParaRPr lang="fr-FR" b="0" dirty="0"/>
          </a:p>
        </p:txBody>
      </p:sp>
      <p:sp>
        <p:nvSpPr>
          <p:cNvPr id="4" name="Slide Number Placeholder 3"/>
          <p:cNvSpPr>
            <a:spLocks noGrp="1"/>
          </p:cNvSpPr>
          <p:nvPr>
            <p:ph type="sldNum" sz="quarter" idx="10"/>
          </p:nvPr>
        </p:nvSpPr>
        <p:spPr/>
        <p:txBody>
          <a:bodyPr/>
          <a:lstStyle/>
          <a:p>
            <a:fld id="{B782C702-11DB-4943-A2CE-4A29E394F037}" type="slidenum">
              <a:rPr lang="fr-FR" smtClean="0"/>
              <a:t>28</a:t>
            </a:fld>
            <a:endParaRPr lang="fr-FR"/>
          </a:p>
        </p:txBody>
      </p:sp>
    </p:spTree>
    <p:extLst>
      <p:ext uri="{BB962C8B-B14F-4D97-AF65-F5344CB8AC3E}">
        <p14:creationId xmlns:p14="http://schemas.microsoft.com/office/powerpoint/2010/main" val="154515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$3,50 le million d’appel</a:t>
            </a:r>
          </a:p>
          <a:p>
            <a:r>
              <a:rPr lang="fr-FR" dirty="0" smtClean="0"/>
              <a:t>20 millions d’appel par jour = 70$</a:t>
            </a:r>
            <a:r>
              <a:rPr lang="fr-FR" baseline="0" dirty="0" smtClean="0"/>
              <a:t> par jours = 2000$ par mois sans calcul</a:t>
            </a:r>
          </a:p>
          <a:p>
            <a:endParaRPr lang="fr-FR" baseline="0" dirty="0" smtClean="0"/>
          </a:p>
          <a:p>
            <a:r>
              <a:rPr lang="fr-FR" baseline="0" dirty="0" smtClean="0"/>
              <a:t>Il faut ajouter le coup des </a:t>
            </a:r>
            <a:r>
              <a:rPr lang="fr-FR" baseline="0" dirty="0" err="1" smtClean="0"/>
              <a:t>lambdas</a:t>
            </a:r>
            <a:r>
              <a:rPr lang="fr-FR" baseline="0" dirty="0" smtClean="0"/>
              <a:t> (nb exécution + temps)</a:t>
            </a:r>
          </a:p>
        </p:txBody>
      </p:sp>
      <p:sp>
        <p:nvSpPr>
          <p:cNvPr id="4" name="Slide Number Placeholder 3"/>
          <p:cNvSpPr>
            <a:spLocks noGrp="1"/>
          </p:cNvSpPr>
          <p:nvPr>
            <p:ph type="sldNum" sz="quarter" idx="10"/>
          </p:nvPr>
        </p:nvSpPr>
        <p:spPr/>
        <p:txBody>
          <a:bodyPr/>
          <a:lstStyle/>
          <a:p>
            <a:fld id="{B782C702-11DB-4943-A2CE-4A29E394F037}" type="slidenum">
              <a:rPr lang="fr-FR" smtClean="0"/>
              <a:t>29</a:t>
            </a:fld>
            <a:endParaRPr lang="fr-FR"/>
          </a:p>
        </p:txBody>
      </p:sp>
    </p:spTree>
    <p:extLst>
      <p:ext uri="{BB962C8B-B14F-4D97-AF65-F5344CB8AC3E}">
        <p14:creationId xmlns:p14="http://schemas.microsoft.com/office/powerpoint/2010/main" val="42411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58622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32839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 </a:t>
            </a:r>
            <a:r>
              <a:rPr lang="en-US" b="0" baseline="0" dirty="0" smtClean="0"/>
              <a:t>Coder la lambda </a:t>
            </a:r>
            <a:r>
              <a:rPr lang="en-US" b="0" dirty="0" smtClean="0"/>
              <a:t>#####</a:t>
            </a:r>
            <a:endParaRPr lang="en-US" b="0" baseline="0" dirty="0" smtClean="0"/>
          </a:p>
          <a:p>
            <a:pPr marL="0" indent="0">
              <a:buNone/>
            </a:pPr>
            <a:r>
              <a:rPr lang="en-US" sz="1200" b="1" kern="1200" dirty="0" smtClean="0">
                <a:solidFill>
                  <a:schemeClr val="tx1"/>
                </a:solidFill>
                <a:effectLst/>
                <a:latin typeface="+mn-lt"/>
                <a:ea typeface="+mn-ea"/>
                <a:cs typeface="+mn-cs"/>
              </a:rPr>
              <a:t>'use strict'</a:t>
            </a:r>
            <a:r>
              <a:rPr lang="en-US" dirty="0" smtClean="0"/>
              <a:t>;</a:t>
            </a:r>
            <a:br>
              <a:rPr lang="en-US" dirty="0" smtClean="0"/>
            </a:br>
            <a:r>
              <a:rPr lang="en-US" sz="1200" kern="1200" dirty="0" err="1" smtClean="0">
                <a:solidFill>
                  <a:schemeClr val="tx1"/>
                </a:solidFill>
                <a:effectLst/>
                <a:latin typeface="+mn-lt"/>
                <a:ea typeface="+mn-ea"/>
                <a:cs typeface="+mn-cs"/>
              </a:rPr>
              <a:t>exports</a:t>
            </a:r>
            <a:r>
              <a:rPr lang="en-US" dirty="0" err="1" smtClean="0"/>
              <a:t>.handler</a:t>
            </a:r>
            <a:r>
              <a:rPr lang="en-US" dirty="0" smtClean="0"/>
              <a:t> = (event, context) =&gt; {</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nb1 </a:t>
            </a:r>
            <a:r>
              <a:rPr lang="en-US" dirty="0" smtClean="0"/>
              <a:t>= event.nb1;</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nb2 </a:t>
            </a:r>
            <a:r>
              <a:rPr lang="en-US" dirty="0" smtClean="0"/>
              <a:t>= event.nb2;</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result </a:t>
            </a:r>
            <a:r>
              <a:rPr lang="en-US" dirty="0" smtClean="0"/>
              <a:t>= </a:t>
            </a:r>
            <a:r>
              <a:rPr lang="en-US" sz="1200" kern="1200" dirty="0" smtClean="0">
                <a:solidFill>
                  <a:schemeClr val="tx1"/>
                </a:solidFill>
                <a:effectLst/>
                <a:latin typeface="+mn-lt"/>
                <a:ea typeface="+mn-ea"/>
                <a:cs typeface="+mn-cs"/>
              </a:rPr>
              <a:t>nb1 </a:t>
            </a:r>
            <a:r>
              <a:rPr lang="en-US" dirty="0" smtClean="0"/>
              <a:t>+ </a:t>
            </a:r>
            <a:r>
              <a:rPr lang="en-US" sz="1200" kern="1200" dirty="0" smtClean="0">
                <a:solidFill>
                  <a:schemeClr val="tx1"/>
                </a:solidFill>
                <a:effectLst/>
                <a:latin typeface="+mn-lt"/>
                <a:ea typeface="+mn-ea"/>
                <a:cs typeface="+mn-cs"/>
              </a:rPr>
              <a:t>nb2</a:t>
            </a:r>
            <a:r>
              <a:rPr lang="en-US" dirty="0" smtClean="0"/>
              <a:t>;</a:t>
            </a:r>
            <a:br>
              <a:rPr lang="en-US" dirty="0" smtClean="0"/>
            </a:br>
            <a:r>
              <a:rPr lang="en-US" dirty="0" smtClean="0"/>
              <a:t>  </a:t>
            </a:r>
            <a:r>
              <a:rPr lang="en-US" dirty="0" err="1" smtClean="0"/>
              <a:t>context.succeed</a:t>
            </a:r>
            <a:r>
              <a:rPr lang="en-US" dirty="0" smtClean="0"/>
              <a:t>({</a:t>
            </a:r>
            <a:r>
              <a:rPr lang="en-US" sz="1200" b="1" kern="1200" dirty="0" smtClean="0">
                <a:solidFill>
                  <a:schemeClr val="tx1"/>
                </a:solidFill>
                <a:effectLst/>
                <a:latin typeface="+mn-lt"/>
                <a:ea typeface="+mn-ea"/>
                <a:cs typeface="+mn-cs"/>
              </a:rPr>
              <a:t>result</a:t>
            </a:r>
            <a:r>
              <a:rPr lang="en-US" dirty="0" smtClean="0"/>
              <a:t>: </a:t>
            </a:r>
            <a:r>
              <a:rPr lang="en-US" sz="1200" kern="1200" dirty="0" smtClean="0">
                <a:solidFill>
                  <a:schemeClr val="tx1"/>
                </a:solidFill>
                <a:effectLst/>
                <a:latin typeface="+mn-lt"/>
                <a:ea typeface="+mn-ea"/>
                <a:cs typeface="+mn-cs"/>
              </a:rPr>
              <a:t>result</a:t>
            </a:r>
            <a:r>
              <a:rPr lang="en-US" dirty="0" smtClean="0"/>
              <a:t>});</a:t>
            </a:r>
            <a:br>
              <a:rPr lang="en-US" dirty="0" smtClean="0"/>
            </a:br>
            <a:r>
              <a:rPr lang="en-US" dirty="0" smtClean="0"/>
              <a:t>};</a:t>
            </a:r>
          </a:p>
          <a:p>
            <a:pPr marL="0" indent="0">
              <a:buNone/>
            </a:pPr>
            <a:endParaRPr lang="en-US" b="0" dirty="0" smtClean="0"/>
          </a:p>
          <a:p>
            <a:pPr marL="0" indent="0">
              <a:buNone/>
            </a:pPr>
            <a:r>
              <a:rPr lang="en-US" b="0" dirty="0" smtClean="0"/>
              <a:t>##### </a:t>
            </a:r>
            <a:r>
              <a:rPr lang="en-US" b="0" dirty="0" err="1" smtClean="0"/>
              <a:t>Déployer</a:t>
            </a:r>
            <a:r>
              <a:rPr lang="en-US" b="0" dirty="0" smtClean="0"/>
              <a:t> la lambda #####</a:t>
            </a:r>
          </a:p>
          <a:p>
            <a:pPr marL="0" indent="0">
              <a:buNone/>
            </a:pPr>
            <a:r>
              <a:rPr lang="en-US" b="0" dirty="0" smtClean="0"/>
              <a:t>export ROLE_LAMBDA=</a:t>
            </a:r>
            <a:r>
              <a:rPr lang="en-US" b="0" dirty="0" err="1" smtClean="0"/>
              <a:t>arn:aws:iam</a:t>
            </a:r>
            <a:r>
              <a:rPr lang="en-US" b="0" dirty="0" smtClean="0"/>
              <a:t>::010154155802:role/</a:t>
            </a:r>
            <a:r>
              <a:rPr lang="en-US" b="0" dirty="0" err="1" smtClean="0"/>
              <a:t>lambda_basic_execution</a:t>
            </a:r>
            <a:endParaRPr lang="en-US" b="0" dirty="0" smtClean="0"/>
          </a:p>
          <a:p>
            <a:pPr marL="0" indent="0">
              <a:buNone/>
            </a:pPr>
            <a:r>
              <a:rPr lang="en-US" b="0" dirty="0" smtClean="0"/>
              <a:t>zip -j </a:t>
            </a:r>
            <a:r>
              <a:rPr lang="en-US" b="0" dirty="0" err="1" smtClean="0"/>
              <a:t>addition.zip</a:t>
            </a:r>
            <a:r>
              <a:rPr lang="en-US" b="0" dirty="0" smtClean="0"/>
              <a:t> addition/*</a:t>
            </a:r>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t>
            </a:r>
            <a:r>
              <a:rPr lang="en-US" b="0" dirty="0" err="1" smtClean="0"/>
              <a:t>Exécuter</a:t>
            </a:r>
            <a:r>
              <a:rPr lang="en-US" b="0" dirty="0" smtClean="0"/>
              <a:t> la lambda #####</a:t>
            </a:r>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38</a:t>
            </a:fld>
            <a:endParaRPr lang="fr-FR"/>
          </a:p>
        </p:txBody>
      </p:sp>
    </p:spTree>
    <p:extLst>
      <p:ext uri="{BB962C8B-B14F-4D97-AF65-F5344CB8AC3E}">
        <p14:creationId xmlns:p14="http://schemas.microsoft.com/office/powerpoint/2010/main" val="1001485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40</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41</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a:t>
            </a:r>
            <a:r>
              <a:rPr lang="en-US" sz="1200" dirty="0" err="1" smtClean="0">
                <a:latin typeface="Avenir Next" charset="0"/>
                <a:ea typeface="Avenir Next" charset="0"/>
                <a:cs typeface="Avenir Next" charset="0"/>
              </a:rPr>
              <a:t>stepfunctions</a:t>
            </a:r>
            <a:r>
              <a:rPr lang="en-US" sz="1200" dirty="0" smtClean="0">
                <a:latin typeface="Avenir Next" charset="0"/>
                <a:ea typeface="Avenir Next" charset="0"/>
                <a:cs typeface="Avenir Next" charset="0"/>
              </a:rPr>
              <a:t> </a:t>
            </a:r>
            <a:r>
              <a:rPr lang="en-US" dirty="0" smtClean="0"/>
              <a:t>create-state-machine --name test --definition --role-</a:t>
            </a:r>
            <a:r>
              <a:rPr lang="en-US" dirty="0" err="1" smtClean="0"/>
              <a:t>arn</a:t>
            </a:r>
            <a:r>
              <a:rPr lang="en-US" dirty="0" smtClean="0"/>
              <a:t> </a:t>
            </a:r>
            <a:r>
              <a:rPr lang="en-US" dirty="0" err="1" smtClean="0"/>
              <a:t>arn:aws:iam</a:t>
            </a:r>
            <a:r>
              <a:rPr lang="en-US" dirty="0" smtClean="0"/>
              <a:t>::010154155802:role/service-role/StatesExecutionRole-eu-west-1</a:t>
            </a:r>
            <a:r>
              <a:rPr lang="fr-FR" baseline="0" dirty="0" smtClean="0"/>
              <a:t>  </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B782C702-11DB-4943-A2CE-4A29E394F037}" type="slidenum">
              <a:rPr lang="fr-FR" smtClean="0"/>
              <a:t>42</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dirty="0" smtClean="0"/>
              <a:t> application.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43</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44</a:t>
            </a:fld>
            <a:endParaRPr lang="fr-FR"/>
          </a:p>
        </p:txBody>
      </p:sp>
    </p:spTree>
    <p:extLst>
      <p:ext uri="{BB962C8B-B14F-4D97-AF65-F5344CB8AC3E}">
        <p14:creationId xmlns:p14="http://schemas.microsoft.com/office/powerpoint/2010/main" val="21246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err="1" smtClean="0"/>
              <a:t>publish</a:t>
            </a:r>
            <a:r>
              <a:rPr lang="fr-FR" dirty="0" smtClean="0"/>
              <a:t> --zip-file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Addition --</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3/4/17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3/4/17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3/4/17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0.png"/><Relationship Id="rId5"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9.png"/><Relationship Id="rId11"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0.png"/><Relationship Id="rId5"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CLI</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AWS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a:t>
            </a:r>
          </a:p>
          <a:p>
            <a:pPr marL="0" indent="0">
              <a:buNone/>
            </a:pPr>
            <a:r>
              <a:rPr lang="fr-FR" sz="2800" dirty="0" smtClean="0"/>
              <a:t>4 -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5 - Monitoring</a:t>
            </a:r>
          </a:p>
          <a:p>
            <a:pPr marL="0" indent="0">
              <a:buNone/>
            </a:pPr>
            <a:r>
              <a:rPr lang="fr-FR" sz="2800" dirty="0" smtClean="0"/>
              <a:t>6 - Use Case</a:t>
            </a:r>
          </a:p>
          <a:p>
            <a:pPr marL="0" indent="0">
              <a:buNone/>
            </a:pPr>
            <a:r>
              <a:rPr lang="fr-FR" sz="2800" dirty="0" smtClean="0"/>
              <a:t>7 -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939" y="1658318"/>
            <a:ext cx="9476883" cy="4516327"/>
          </a:xfrm>
        </p:spPr>
      </p:pic>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1" grpId="1"/>
      <p:bldP spid="14" grpId="0"/>
      <p:bldP spid="15" grpId="0" animBg="1"/>
      <p:bldP spid="17" grpId="0" animBg="1"/>
      <p:bldP spid="23" grpId="0"/>
      <p:bldP spid="25"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 *</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smtClean="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pic>
        <p:nvPicPr>
          <p:cNvPr id="1026" name="Picture 2" descr="ttp://www.iconsdb.com/icons/preview/black/data-backup-xx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70" y="3930656"/>
            <a:ext cx="1610525" cy="16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a:t>
            </a:r>
            <a:endParaRPr lang="fr-FR" dirty="0"/>
          </a:p>
        </p:txBody>
      </p:sp>
      <p:pic>
        <p:nvPicPr>
          <p:cNvPr id="4" name="Picture 3" descr="Us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79" y="1489256"/>
            <a:ext cx="731520" cy="731520"/>
          </a:xfrm>
          <a:prstGeom prst="rect">
            <a:avLst/>
          </a:prstGeom>
        </p:spPr>
      </p:pic>
      <p:sp>
        <p:nvSpPr>
          <p:cNvPr id="5" name="Rounded Rectangle 4"/>
          <p:cNvSpPr/>
          <p:nvPr/>
        </p:nvSpPr>
        <p:spPr>
          <a:xfrm>
            <a:off x="349041" y="2557361"/>
            <a:ext cx="2099690" cy="398591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73" y="2293522"/>
            <a:ext cx="603504" cy="3939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255" y="2990223"/>
            <a:ext cx="521367" cy="625640"/>
          </a:xfrm>
          <a:prstGeom prst="rect">
            <a:avLst/>
          </a:prstGeom>
        </p:spPr>
      </p:pic>
      <p:sp>
        <p:nvSpPr>
          <p:cNvPr id="8" name="TextBox 7"/>
          <p:cNvSpPr txBox="1"/>
          <p:nvPr/>
        </p:nvSpPr>
        <p:spPr>
          <a:xfrm>
            <a:off x="422880" y="3271169"/>
            <a:ext cx="894752" cy="263840"/>
          </a:xfrm>
          <a:prstGeom prst="rect">
            <a:avLst/>
          </a:prstGeom>
          <a:noFill/>
        </p:spPr>
        <p:txBody>
          <a:bodyPr wrap="square" lIns="0" tIns="0" rIns="0" bIns="0" rtlCol="0" anchor="t">
            <a:noAutofit/>
          </a:bodyPr>
          <a:lstStyle/>
          <a:p>
            <a:pPr algn="ctr"/>
            <a:r>
              <a:rPr lang="en-US" sz="1000" b="1" dirty="0" smtClean="0"/>
              <a:t>API Gateway</a:t>
            </a:r>
            <a:endParaRPr lang="en-US" b="1"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293" y="4163834"/>
            <a:ext cx="544781" cy="653738"/>
          </a:xfrm>
          <a:prstGeom prst="rect">
            <a:avLst/>
          </a:prstGeom>
        </p:spPr>
      </p:pic>
      <p:sp>
        <p:nvSpPr>
          <p:cNvPr id="10" name="TextBox 9"/>
          <p:cNvSpPr txBox="1"/>
          <p:nvPr/>
        </p:nvSpPr>
        <p:spPr>
          <a:xfrm>
            <a:off x="426900" y="4463302"/>
            <a:ext cx="825006" cy="257059"/>
          </a:xfrm>
          <a:prstGeom prst="rect">
            <a:avLst/>
          </a:prstGeom>
          <a:noFill/>
        </p:spPr>
        <p:txBody>
          <a:bodyPr wrap="square" lIns="0" tIns="0" rIns="0" bIns="0" rtlCol="0" anchor="t">
            <a:noAutofit/>
          </a:bodyPr>
          <a:lstStyle/>
          <a:p>
            <a:pPr algn="ctr"/>
            <a:r>
              <a:rPr lang="en-US" sz="1000" b="1" dirty="0" smtClean="0"/>
              <a:t>Lambda</a:t>
            </a:r>
            <a:endParaRPr lang="en-US" sz="1000" b="1"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29" y="2640386"/>
            <a:ext cx="7437271" cy="390289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0293" y="5509012"/>
            <a:ext cx="543292" cy="651950"/>
          </a:xfrm>
          <a:prstGeom prst="rect">
            <a:avLst/>
          </a:prstGeom>
        </p:spPr>
      </p:pic>
      <p:sp>
        <p:nvSpPr>
          <p:cNvPr id="13" name="TextBox 12"/>
          <p:cNvSpPr txBox="1"/>
          <p:nvPr/>
        </p:nvSpPr>
        <p:spPr>
          <a:xfrm>
            <a:off x="426900" y="5702728"/>
            <a:ext cx="1003393" cy="331583"/>
          </a:xfrm>
          <a:prstGeom prst="rect">
            <a:avLst/>
          </a:prstGeom>
          <a:noFill/>
        </p:spPr>
        <p:txBody>
          <a:bodyPr wrap="square" lIns="0" tIns="0" rIns="0" bIns="0" rtlCol="0" anchor="t">
            <a:noAutofit/>
          </a:bodyPr>
          <a:lstStyle/>
          <a:p>
            <a:pPr algn="ctr"/>
            <a:r>
              <a:rPr lang="en-US" sz="1000" b="1" dirty="0" err="1" smtClean="0"/>
              <a:t>Elasticsearch</a:t>
            </a:r>
            <a:r>
              <a:rPr lang="en-US" sz="1000" b="1" dirty="0" smtClean="0"/>
              <a:t> </a:t>
            </a:r>
            <a:r>
              <a:rPr lang="en-US" sz="1000" b="1" dirty="0"/>
              <a:t>Service</a:t>
            </a:r>
          </a:p>
        </p:txBody>
      </p:sp>
      <p:cxnSp>
        <p:nvCxnSpPr>
          <p:cNvPr id="14" name="Straight Arrow Connector 13"/>
          <p:cNvCxnSpPr>
            <a:stCxn id="9" idx="2"/>
            <a:endCxn id="12" idx="0"/>
          </p:cNvCxnSpPr>
          <p:nvPr/>
        </p:nvCxnSpPr>
        <p:spPr>
          <a:xfrm flipH="1">
            <a:off x="1701939" y="4817572"/>
            <a:ext cx="745" cy="6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1701939" y="3615863"/>
            <a:ext cx="745" cy="54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7" idx="0"/>
          </p:cNvCxnSpPr>
          <p:nvPr/>
        </p:nvCxnSpPr>
        <p:spPr>
          <a:xfrm>
            <a:off x="1701939" y="2220776"/>
            <a:ext cx="0" cy="76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4729" y="2036110"/>
            <a:ext cx="7437271" cy="369332"/>
          </a:xfrm>
          <a:prstGeom prst="rect">
            <a:avLst/>
          </a:prstGeom>
          <a:noFill/>
        </p:spPr>
        <p:txBody>
          <a:bodyPr wrap="square" rtlCol="0">
            <a:spAutoFit/>
          </a:bodyPr>
          <a:lstStyle/>
          <a:p>
            <a:pPr algn="ctr"/>
            <a:r>
              <a:rPr lang="fr-FR" dirty="0" smtClean="0"/>
              <a:t>API Gateway vers lambda (console AWS)</a:t>
            </a:r>
            <a:endParaRPr lang="fr-FR" dirty="0"/>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2851" y="3948823"/>
            <a:ext cx="783185" cy="1083759"/>
          </a:xfrm>
          <a:prstGeom prst="rect">
            <a:avLst/>
          </a:prstGeom>
        </p:spPr>
      </p:pic>
      <p:cxnSp>
        <p:nvCxnSpPr>
          <p:cNvPr id="32" name="Straight Arrow Connector 31"/>
          <p:cNvCxnSpPr>
            <a:stCxn id="30" idx="1"/>
            <a:endCxn id="9" idx="3"/>
          </p:cNvCxnSpPr>
          <p:nvPr/>
        </p:nvCxnSpPr>
        <p:spPr>
          <a:xfrm flipH="1">
            <a:off x="1975074" y="4490703"/>
            <a:ext cx="977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36228" y="4517699"/>
            <a:ext cx="825006" cy="257059"/>
          </a:xfrm>
          <a:prstGeom prst="rect">
            <a:avLst/>
          </a:prstGeom>
          <a:noFill/>
        </p:spPr>
        <p:txBody>
          <a:bodyPr wrap="square" lIns="0" tIns="0" rIns="0" bIns="0" rtlCol="0" anchor="t">
            <a:noAutofit/>
          </a:bodyPr>
          <a:lstStyle/>
          <a:p>
            <a:pPr algn="ctr"/>
            <a:r>
              <a:rPr lang="en-US" sz="1400" dirty="0" smtClean="0"/>
              <a:t>SDK/CLI</a:t>
            </a:r>
            <a:endParaRPr lang="en-US" sz="1400" dirty="0"/>
          </a:p>
        </p:txBody>
      </p:sp>
      <p:sp>
        <p:nvSpPr>
          <p:cNvPr id="41" name="TextBox 40"/>
          <p:cNvSpPr txBox="1"/>
          <p:nvPr/>
        </p:nvSpPr>
        <p:spPr>
          <a:xfrm>
            <a:off x="1197209" y="2264113"/>
            <a:ext cx="1159296" cy="274685"/>
          </a:xfrm>
          <a:prstGeom prst="rect">
            <a:avLst/>
          </a:prstGeom>
          <a:noFill/>
        </p:spPr>
        <p:txBody>
          <a:bodyPr wrap="square" lIns="0" tIns="0" rIns="0" bIns="0" rtlCol="0" anchor="t">
            <a:noAutofit/>
          </a:bodyPr>
          <a:lstStyle/>
          <a:p>
            <a:pPr algn="ctr"/>
            <a:r>
              <a:rPr lang="en-US" sz="1400" smtClean="0"/>
              <a:t>HTTP / HTTPS</a:t>
            </a:r>
            <a:endParaRPr lang="en-US" sz="1400" dirty="0"/>
          </a:p>
        </p:txBody>
      </p:sp>
    </p:spTree>
    <p:extLst>
      <p:ext uri="{BB962C8B-B14F-4D97-AF65-F5344CB8AC3E}">
        <p14:creationId xmlns:p14="http://schemas.microsoft.com/office/powerpoint/2010/main" val="245114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9593277" y="3953609"/>
            <a:ext cx="2433408" cy="1754326"/>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0858"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599" y="1966989"/>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90" y="2146239"/>
            <a:ext cx="1828800" cy="1828800"/>
          </a:xfrm>
          <a:prstGeom prst="rect">
            <a:avLst/>
          </a:prstGeom>
        </p:spPr>
      </p:pic>
      <p:sp>
        <p:nvSpPr>
          <p:cNvPr id="8" name="Rectangle 7"/>
          <p:cNvSpPr/>
          <p:nvPr/>
        </p:nvSpPr>
        <p:spPr>
          <a:xfrm>
            <a:off x="5828568" y="3953609"/>
            <a:ext cx="2498669" cy="1138773"/>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Cluster Docker sur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273048"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885" y="2360361"/>
            <a:ext cx="986750" cy="1381451"/>
          </a:xfrm>
          <a:prstGeom prst="rect">
            <a:avLst/>
          </a:prstGeom>
        </p:spPr>
      </p:pic>
      <p:sp>
        <p:nvSpPr>
          <p:cNvPr id="12" name="Rectangle 11"/>
          <p:cNvSpPr/>
          <p:nvPr/>
        </p:nvSpPr>
        <p:spPr>
          <a:xfrm>
            <a:off x="2587953"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Beanstalk</a:t>
            </a:r>
          </a:p>
          <a:p>
            <a:pPr marL="257175" algn="ctr" fontAlgn="ctr">
              <a:spcBef>
                <a:spcPts val="225"/>
              </a:spcBef>
            </a:pPr>
            <a:r>
              <a:rPr lang="en-US" sz="2000" dirty="0" err="1" smtClean="0">
                <a:latin typeface="Arial" panose="020B0604020202020204" pitchFamily="34" charset="0"/>
                <a:cs typeface="Arial" panose="020B0604020202020204" pitchFamily="34" charset="0"/>
              </a:rPr>
              <a:t>PaSS</a:t>
            </a:r>
            <a:r>
              <a:rPr lang="en-US" sz="2000" dirty="0" smtClean="0">
                <a:latin typeface="Arial" panose="020B0604020202020204" pitchFamily="34" charset="0"/>
                <a:cs typeface="Arial" panose="020B0604020202020204" pitchFamily="34" charset="0"/>
              </a:rPr>
              <a:t> sur EC2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52" y="1828159"/>
            <a:ext cx="9138188" cy="4651639"/>
          </a:xfrm>
          <a:prstGeom prst="rect">
            <a:avLst/>
          </a:prstGeom>
        </p:spPr>
      </p:pic>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r>
              <a:rPr lang="fr-FR" dirty="0" smtClean="0"/>
              <a:t> / ELK</a:t>
            </a:r>
            <a:endParaRPr lang="fr-FR" dirty="0"/>
          </a:p>
        </p:txBody>
      </p:sp>
      <p:pic>
        <p:nvPicPr>
          <p:cNvPr id="1026" name="Picture 2" descr="ttps://www.drupal.org/files/project-images/Logmatic-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74" y="1872103"/>
            <a:ext cx="4231037" cy="846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693" y="1685623"/>
            <a:ext cx="2342008" cy="1219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oliverveits.files.wordpress.com/2016/11/kibana-logo-color-v.png"/>
          <p:cNvPicPr>
            <a:picLocks noChangeAspect="1" noChangeArrowheads="1"/>
          </p:cNvPicPr>
          <p:nvPr/>
        </p:nvPicPr>
        <p:blipFill rotWithShape="1">
          <a:blip r:embed="rId4">
            <a:extLst>
              <a:ext uri="{28A0092B-C50C-407E-A947-70E740481C1C}">
                <a14:useLocalDpi xmlns:a14="http://schemas.microsoft.com/office/drawing/2010/main" val="0"/>
              </a:ext>
            </a:extLst>
          </a:blip>
          <a:srcRect l="14055" t="10809" r="12940" b="9417"/>
          <a:stretch/>
        </p:blipFill>
        <p:spPr bwMode="auto">
          <a:xfrm>
            <a:off x="9158552" y="1475099"/>
            <a:ext cx="1348353" cy="1348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d2.alternativeto.net/dist/s/logmatic-io_557543_full.png?format=jpg&amp;width=1600&amp;height=1600&amp;mode=m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0" y="2743200"/>
            <a:ext cx="5777706" cy="3613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tp://d2.alternativeto.net/dist/s/https--www-elastic-co-products-kibana_989074_full.jpg?format=jpg&amp;width"/>
          <p:cNvPicPr>
            <a:picLocks noChangeAspect="1" noChangeArrowheads="1"/>
          </p:cNvPicPr>
          <p:nvPr/>
        </p:nvPicPr>
        <p:blipFill rotWithShape="1">
          <a:blip r:embed="rId6">
            <a:extLst>
              <a:ext uri="{28A0092B-C50C-407E-A947-70E740481C1C}">
                <a14:useLocalDpi xmlns:a14="http://schemas.microsoft.com/office/drawing/2010/main" val="0"/>
              </a:ext>
            </a:extLst>
          </a:blip>
          <a:srcRect l="11686"/>
          <a:stretch/>
        </p:blipFill>
        <p:spPr bwMode="auto">
          <a:xfrm>
            <a:off x="6226628" y="2743200"/>
            <a:ext cx="5863848" cy="356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Grafana</a:t>
            </a:r>
            <a:r>
              <a:rPr lang="fr-FR" dirty="0" smtClean="0"/>
              <a:t> (plugin </a:t>
            </a:r>
            <a:r>
              <a:rPr lang="fr-FR" dirty="0" err="1" smtClean="0"/>
              <a:t>Diagram</a:t>
            </a:r>
            <a:r>
              <a:rPr lang="fr-FR" dirty="0" smtClean="0"/>
              <a:t>)</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546" y="2282556"/>
            <a:ext cx="5575300" cy="3086100"/>
          </a:xfrm>
          <a:prstGeom prst="rect">
            <a:avLst/>
          </a:prstGeom>
        </p:spPr>
      </p:pic>
    </p:spTree>
    <p:extLst>
      <p:ext uri="{BB962C8B-B14F-4D97-AF65-F5344CB8AC3E}">
        <p14:creationId xmlns:p14="http://schemas.microsoft.com/office/powerpoint/2010/main" val="120981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How to</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80848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crawler une API</a:t>
            </a:r>
            <a:endParaRPr lang="fr-FR" dirty="0"/>
          </a:p>
        </p:txBody>
      </p:sp>
      <p:pic>
        <p:nvPicPr>
          <p:cNvPr id="31" name="Picture 2" descr="ttp://q-ec.bstatic.com/static/img/booking_logo_knowledge_graph/247454a990efac1952e44dddbf30c58677aa0f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183" y="1962870"/>
            <a:ext cx="1394396" cy="13943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888" y="1962870"/>
            <a:ext cx="1161996" cy="1394396"/>
          </a:xfrm>
          <a:prstGeom prst="rect">
            <a:avLst/>
          </a:prstGeom>
        </p:spPr>
      </p:pic>
      <p:cxnSp>
        <p:nvCxnSpPr>
          <p:cNvPr id="33" name="Curved Connector 32"/>
          <p:cNvCxnSpPr>
            <a:stCxn id="32" idx="3"/>
            <a:endCxn id="32" idx="2"/>
          </p:cNvCxnSpPr>
          <p:nvPr/>
        </p:nvCxnSpPr>
        <p:spPr>
          <a:xfrm flipH="1">
            <a:off x="5878886" y="2660068"/>
            <a:ext cx="580998" cy="697198"/>
          </a:xfrm>
          <a:prstGeom prst="curvedConnector4">
            <a:avLst>
              <a:gd name="adj1" fmla="val -106034"/>
              <a:gd name="adj2" fmla="val 168355"/>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6910" y="3357266"/>
            <a:ext cx="1590942" cy="646331"/>
          </a:xfrm>
          <a:prstGeom prst="rect">
            <a:avLst/>
          </a:prstGeom>
          <a:noFill/>
        </p:spPr>
        <p:txBody>
          <a:bodyPr wrap="square" rtlCol="0">
            <a:spAutoFit/>
          </a:bodyPr>
          <a:lstStyle/>
          <a:p>
            <a:pPr algn="ctr"/>
            <a:r>
              <a:rPr lang="fr-FR" dirty="0" smtClean="0"/>
              <a:t>API partenaire</a:t>
            </a:r>
            <a:endParaRPr lang="fr-FR" dirty="0"/>
          </a:p>
        </p:txBody>
      </p:sp>
      <p:cxnSp>
        <p:nvCxnSpPr>
          <p:cNvPr id="39" name="Straight Arrow Connector 38"/>
          <p:cNvCxnSpPr>
            <a:stCxn id="32" idx="1"/>
            <a:endCxn id="31" idx="3"/>
          </p:cNvCxnSpPr>
          <p:nvPr/>
        </p:nvCxnSpPr>
        <p:spPr>
          <a:xfrm flipH="1">
            <a:off x="2549579" y="2660068"/>
            <a:ext cx="2748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28262" y="2290736"/>
            <a:ext cx="1590942" cy="369332"/>
          </a:xfrm>
          <a:prstGeom prst="rect">
            <a:avLst/>
          </a:prstGeom>
          <a:noFill/>
        </p:spPr>
        <p:txBody>
          <a:bodyPr wrap="square" rtlCol="0">
            <a:spAutoFit/>
          </a:bodyPr>
          <a:lstStyle/>
          <a:p>
            <a:pPr algn="ctr"/>
            <a:r>
              <a:rPr lang="fr-FR" smtClean="0"/>
              <a:t>HTTP / JSON</a:t>
            </a:r>
            <a:endParaRPr lang="fr-FR" dirty="0"/>
          </a:p>
        </p:txBody>
      </p:sp>
      <p:sp>
        <p:nvSpPr>
          <p:cNvPr id="17" name="Rectangle 16"/>
          <p:cNvSpPr/>
          <p:nvPr/>
        </p:nvSpPr>
        <p:spPr>
          <a:xfrm>
            <a:off x="3338516" y="4205099"/>
            <a:ext cx="5716540" cy="2416046"/>
          </a:xfrm>
          <a:prstGeom prst="rect">
            <a:avLst/>
          </a:prstGeom>
        </p:spPr>
        <p:txBody>
          <a:bodyPr wrap="square">
            <a:spAutoFit/>
          </a:bodyPr>
          <a:lstStyle/>
          <a:p>
            <a:r>
              <a:rPr lang="en-US" b="1" dirty="0" err="1">
                <a:solidFill>
                  <a:srgbClr val="000080"/>
                </a:solidFill>
              </a:rPr>
              <a:t>const</a:t>
            </a:r>
            <a:r>
              <a:rPr lang="en-US" b="1" dirty="0">
                <a:solidFill>
                  <a:srgbClr val="000080"/>
                </a:solidFill>
              </a:rPr>
              <a:t> </a:t>
            </a:r>
            <a:r>
              <a:rPr lang="en-US" dirty="0" err="1" smtClean="0">
                <a:solidFill>
                  <a:srgbClr val="458383"/>
                </a:solidFill>
              </a:rPr>
              <a:t>evt</a:t>
            </a:r>
            <a:r>
              <a:rPr lang="en-US" dirty="0" smtClean="0"/>
              <a:t>= </a:t>
            </a:r>
            <a:r>
              <a:rPr lang="en-US" dirty="0">
                <a:solidFill>
                  <a:srgbClr val="458383"/>
                </a:solidFill>
              </a:rPr>
              <a:t>_</a:t>
            </a:r>
            <a:r>
              <a:rPr lang="en-US" dirty="0"/>
              <a:t>.</a:t>
            </a:r>
            <a:r>
              <a:rPr lang="en-US" i="1" dirty="0">
                <a:solidFill>
                  <a:srgbClr val="660E7A"/>
                </a:solidFill>
              </a:rPr>
              <a:t>assign</a:t>
            </a:r>
            <a:r>
              <a:rPr lang="en-US" dirty="0" smtClean="0"/>
              <a:t>({},</a:t>
            </a:r>
            <a:r>
              <a:rPr lang="en-US" dirty="0" smtClean="0">
                <a:solidFill>
                  <a:srgbClr val="458383"/>
                </a:solidFill>
              </a:rPr>
              <a:t> </a:t>
            </a:r>
            <a:r>
              <a:rPr lang="en-US" dirty="0" err="1" smtClean="0"/>
              <a:t>originalEvent</a:t>
            </a:r>
            <a:r>
              <a:rPr lang="en-US" dirty="0" smtClean="0"/>
              <a:t>, </a:t>
            </a:r>
            <a:r>
              <a:rPr lang="en-US" dirty="0"/>
              <a:t>{</a:t>
            </a:r>
            <a:r>
              <a:rPr lang="en-US" b="1" dirty="0">
                <a:solidFill>
                  <a:srgbClr val="660E7A"/>
                </a:solidFill>
              </a:rPr>
              <a:t>Offset</a:t>
            </a:r>
            <a:r>
              <a:rPr lang="en-US" dirty="0"/>
              <a:t>: </a:t>
            </a:r>
            <a:r>
              <a:rPr lang="en-US" dirty="0" smtClean="0"/>
              <a:t>last});</a:t>
            </a:r>
          </a:p>
          <a:p>
            <a:r>
              <a:rPr lang="en-US" sz="800" dirty="0"/>
              <a:t> </a:t>
            </a:r>
            <a:r>
              <a:rPr lang="en-US" dirty="0"/>
              <a:t/>
            </a:r>
            <a:br>
              <a:rPr lang="en-US" dirty="0"/>
            </a:br>
            <a:r>
              <a:rPr lang="en-US" b="1" dirty="0" err="1" smtClean="0">
                <a:solidFill>
                  <a:srgbClr val="000080"/>
                </a:solidFill>
              </a:rPr>
              <a:t>const</a:t>
            </a:r>
            <a:r>
              <a:rPr lang="en-US" b="1" dirty="0" smtClean="0">
                <a:solidFill>
                  <a:srgbClr val="000080"/>
                </a:solidFill>
              </a:rPr>
              <a:t> </a:t>
            </a:r>
            <a:r>
              <a:rPr lang="en-US" dirty="0" err="1" smtClean="0">
                <a:solidFill>
                  <a:srgbClr val="458383"/>
                </a:solidFill>
              </a:rPr>
              <a:t>invokeParams</a:t>
            </a:r>
            <a:r>
              <a:rPr lang="en-US" dirty="0" smtClean="0">
                <a:solidFill>
                  <a:srgbClr val="458383"/>
                </a:solidFill>
              </a:rPr>
              <a:t> </a:t>
            </a:r>
            <a:r>
              <a:rPr lang="en-US" dirty="0"/>
              <a:t>= {</a:t>
            </a:r>
            <a:br>
              <a:rPr lang="en-US" dirty="0"/>
            </a:br>
            <a:r>
              <a:rPr lang="en-US" dirty="0"/>
              <a:t>  </a:t>
            </a:r>
            <a:r>
              <a:rPr lang="en-US" b="1" dirty="0" err="1">
                <a:solidFill>
                  <a:srgbClr val="660E7A"/>
                </a:solidFill>
              </a:rPr>
              <a:t>FunctionName</a:t>
            </a:r>
            <a:r>
              <a:rPr lang="en-US" dirty="0"/>
              <a:t>: </a:t>
            </a:r>
            <a:r>
              <a:rPr lang="en-US" dirty="0" err="1"/>
              <a:t>context.</a:t>
            </a:r>
            <a:r>
              <a:rPr lang="en-US" dirty="0" err="1">
                <a:solidFill>
                  <a:srgbClr val="7A7A43"/>
                </a:solidFill>
              </a:rPr>
              <a:t>functionName</a:t>
            </a:r>
            <a:r>
              <a:rPr lang="en-US" dirty="0"/>
              <a:t>,</a:t>
            </a:r>
            <a:br>
              <a:rPr lang="en-US" dirty="0"/>
            </a:br>
            <a:r>
              <a:rPr lang="en-US" dirty="0"/>
              <a:t>  </a:t>
            </a:r>
            <a:r>
              <a:rPr lang="en-US" b="1" dirty="0" err="1">
                <a:solidFill>
                  <a:srgbClr val="660E7A"/>
                </a:solidFill>
              </a:rPr>
              <a:t>InvocationType</a:t>
            </a:r>
            <a:r>
              <a:rPr lang="en-US" dirty="0"/>
              <a:t>: </a:t>
            </a:r>
            <a:r>
              <a:rPr lang="en-US" b="1" dirty="0">
                <a:solidFill>
                  <a:srgbClr val="008000"/>
                </a:solidFill>
              </a:rPr>
              <a:t>'Event'</a:t>
            </a:r>
            <a:r>
              <a:rPr lang="en-US" dirty="0"/>
              <a:t>,</a:t>
            </a:r>
            <a:br>
              <a:rPr lang="en-US" dirty="0"/>
            </a:br>
            <a:r>
              <a:rPr lang="en-US" dirty="0" smtClean="0"/>
              <a:t>  </a:t>
            </a:r>
            <a:r>
              <a:rPr lang="en-US" b="1" dirty="0" smtClean="0">
                <a:solidFill>
                  <a:srgbClr val="660E7A"/>
                </a:solidFill>
              </a:rPr>
              <a:t>Payload</a:t>
            </a:r>
            <a:r>
              <a:rPr lang="en-US" dirty="0"/>
              <a:t>: </a:t>
            </a:r>
            <a:r>
              <a:rPr lang="en-US" b="1" i="1" dirty="0" err="1">
                <a:solidFill>
                  <a:srgbClr val="660E7A"/>
                </a:solidFill>
              </a:rPr>
              <a:t>JSON</a:t>
            </a:r>
            <a:r>
              <a:rPr lang="en-US" dirty="0" err="1"/>
              <a:t>.</a:t>
            </a:r>
            <a:r>
              <a:rPr lang="en-US" dirty="0" err="1">
                <a:solidFill>
                  <a:srgbClr val="7A7A43"/>
                </a:solidFill>
              </a:rPr>
              <a:t>stringify</a:t>
            </a:r>
            <a:r>
              <a:rPr lang="en-US" dirty="0"/>
              <a:t>(</a:t>
            </a:r>
            <a:r>
              <a:rPr lang="en-US" dirty="0" err="1">
                <a:solidFill>
                  <a:srgbClr val="458383"/>
                </a:solidFill>
              </a:rPr>
              <a:t>evt</a:t>
            </a:r>
            <a:r>
              <a:rPr lang="en-US" dirty="0" smtClean="0"/>
              <a:t>)</a:t>
            </a:r>
            <a:r>
              <a:rPr lang="en-US" dirty="0"/>
              <a:t/>
            </a:r>
            <a:br>
              <a:rPr lang="en-US" dirty="0"/>
            </a:br>
            <a:r>
              <a:rPr lang="en-US" dirty="0" smtClean="0"/>
              <a:t>};</a:t>
            </a:r>
          </a:p>
          <a:p>
            <a:endParaRPr lang="en-US" sz="800" dirty="0" smtClean="0"/>
          </a:p>
          <a:p>
            <a:pPr>
              <a:lnSpc>
                <a:spcPct val="150000"/>
              </a:lnSpc>
            </a:pPr>
            <a:r>
              <a:rPr lang="en-US" dirty="0" err="1" smtClean="0">
                <a:solidFill>
                  <a:srgbClr val="458383"/>
                </a:solidFill>
              </a:rPr>
              <a:t>lambda</a:t>
            </a:r>
            <a:r>
              <a:rPr lang="en-US" dirty="0" err="1" smtClean="0"/>
              <a:t>.</a:t>
            </a:r>
            <a:r>
              <a:rPr lang="en-US" b="1" dirty="0" err="1" smtClean="0">
                <a:solidFill>
                  <a:srgbClr val="660E7A"/>
                </a:solidFill>
              </a:rPr>
              <a:t>invoke</a:t>
            </a:r>
            <a:r>
              <a:rPr lang="en-US" dirty="0" smtClean="0"/>
              <a:t>(</a:t>
            </a:r>
            <a:r>
              <a:rPr lang="en-US" dirty="0" err="1" smtClean="0">
                <a:solidFill>
                  <a:srgbClr val="458383"/>
                </a:solidFill>
              </a:rPr>
              <a:t>invokeParams</a:t>
            </a:r>
            <a:r>
              <a:rPr lang="en-US" dirty="0" smtClean="0"/>
              <a:t>);</a:t>
            </a:r>
            <a:endParaRPr lang="fr-FR"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5701" y="2003554"/>
            <a:ext cx="1128093" cy="1353712"/>
          </a:xfrm>
          <a:prstGeom prst="rect">
            <a:avLst/>
          </a:prstGeom>
        </p:spPr>
      </p:pic>
      <p:sp>
        <p:nvSpPr>
          <p:cNvPr id="54" name="TextBox 53"/>
          <p:cNvSpPr txBox="1"/>
          <p:nvPr/>
        </p:nvSpPr>
        <p:spPr>
          <a:xfrm>
            <a:off x="9410919" y="3357266"/>
            <a:ext cx="1388216" cy="369332"/>
          </a:xfrm>
          <a:prstGeom prst="rect">
            <a:avLst/>
          </a:prstGeom>
          <a:noFill/>
        </p:spPr>
        <p:txBody>
          <a:bodyPr wrap="square" rtlCol="0">
            <a:spAutoFit/>
          </a:bodyPr>
          <a:lstStyle/>
          <a:p>
            <a:pPr algn="ctr"/>
            <a:r>
              <a:rPr lang="fr-FR" dirty="0" smtClean="0"/>
              <a:t>SQS</a:t>
            </a:r>
            <a:endParaRPr lang="fr-FR" dirty="0"/>
          </a:p>
        </p:txBody>
      </p:sp>
      <p:cxnSp>
        <p:nvCxnSpPr>
          <p:cNvPr id="55" name="Straight Arrow Connector 54"/>
          <p:cNvCxnSpPr>
            <a:stCxn id="32" idx="3"/>
            <a:endCxn id="53" idx="1"/>
          </p:cNvCxnSpPr>
          <p:nvPr/>
        </p:nvCxnSpPr>
        <p:spPr>
          <a:xfrm>
            <a:off x="6459884" y="2660068"/>
            <a:ext cx="3025817" cy="20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gros fichier (1/2)</a:t>
            </a:r>
            <a:endParaRPr lang="fr-FR" dirty="0"/>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
        <p:nvSpPr>
          <p:cNvPr id="4113" name="Rectangle 4112"/>
          <p:cNvSpPr/>
          <p:nvPr/>
        </p:nvSpPr>
        <p:spPr>
          <a:xfrm>
            <a:off x="3408872" y="3210949"/>
            <a:ext cx="4536085" cy="320578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1" name="Picture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2344" y="4267301"/>
            <a:ext cx="1049967" cy="984345"/>
          </a:xfrm>
          <a:prstGeom prst="rect">
            <a:avLst/>
          </a:prstGeom>
        </p:spPr>
      </p:pic>
      <p:sp>
        <p:nvSpPr>
          <p:cNvPr id="16" name="TextBox 15"/>
          <p:cNvSpPr txBox="1"/>
          <p:nvPr/>
        </p:nvSpPr>
        <p:spPr>
          <a:xfrm>
            <a:off x="5029921" y="5277698"/>
            <a:ext cx="1293985" cy="400110"/>
          </a:xfrm>
          <a:prstGeom prst="rect">
            <a:avLst/>
          </a:prstGeom>
          <a:noFill/>
        </p:spPr>
        <p:txBody>
          <a:bodyPr wrap="square" rtlCol="0">
            <a:spAutoFit/>
          </a:bodyPr>
          <a:lstStyle/>
          <a:p>
            <a:pPr algn="ctr"/>
            <a:r>
              <a:rPr lang="fr-FR" sz="2000" b="1" smtClean="0"/>
              <a:t>ECS</a:t>
            </a:r>
            <a:endParaRPr lang="fr-FR" sz="2000" b="1" dirty="0"/>
          </a:p>
        </p:txBody>
      </p:sp>
    </p:spTree>
    <p:extLst>
      <p:ext uri="{BB962C8B-B14F-4D97-AF65-F5344CB8AC3E}">
        <p14:creationId xmlns:p14="http://schemas.microsoft.com/office/powerpoint/2010/main" val="10283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a:t>
            </a:r>
            <a:r>
              <a:rPr lang="fr-FR" dirty="0"/>
              <a:t>gros fichier </a:t>
            </a:r>
            <a:r>
              <a:rPr lang="fr-FR" dirty="0" smtClean="0"/>
              <a:t>(2/2</a:t>
            </a:r>
            <a:r>
              <a:rPr lang="fr-FR" dirty="0"/>
              <a:t>)</a:t>
            </a:r>
            <a:endParaRPr lang="fr-FR" dirty="0"/>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sp>
        <p:nvSpPr>
          <p:cNvPr id="16" name="TextBox 15"/>
          <p:cNvSpPr txBox="1"/>
          <p:nvPr/>
        </p:nvSpPr>
        <p:spPr>
          <a:xfrm>
            <a:off x="3409628" y="5958701"/>
            <a:ext cx="3872027" cy="400110"/>
          </a:xfrm>
          <a:prstGeom prst="rect">
            <a:avLst/>
          </a:prstGeom>
          <a:noFill/>
        </p:spPr>
        <p:txBody>
          <a:bodyPr wrap="square" rtlCol="0">
            <a:spAutoFit/>
          </a:bodyPr>
          <a:lstStyle/>
          <a:p>
            <a:pPr algn="ctr"/>
            <a:r>
              <a:rPr lang="fr-FR" sz="2000" b="1" smtClean="0"/>
              <a:t>ECS</a:t>
            </a:r>
            <a:endParaRPr lang="fr-FR" sz="20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sp>
        <p:nvSpPr>
          <p:cNvPr id="4108" name="TextBox 4107"/>
          <p:cNvSpPr txBox="1"/>
          <p:nvPr/>
        </p:nvSpPr>
        <p:spPr>
          <a:xfrm>
            <a:off x="7359145" y="4573596"/>
            <a:ext cx="3773142" cy="1754326"/>
          </a:xfrm>
          <a:prstGeom prst="rect">
            <a:avLst/>
          </a:prstGeom>
          <a:solidFill>
            <a:schemeClr val="accent4">
              <a:lumMod val="20000"/>
              <a:lumOff val="80000"/>
            </a:schemeClr>
          </a:solidFill>
        </p:spPr>
        <p:txBody>
          <a:bodyPr wrap="square" rtlCol="0">
            <a:spAutoFit/>
          </a:bodyPr>
          <a:lstStyle/>
          <a:p>
            <a:r>
              <a:rPr lang="en-US" b="1" dirty="0"/>
              <a:t>Image</a:t>
            </a:r>
            <a:r>
              <a:rPr lang="fr-FR" dirty="0" smtClean="0"/>
              <a:t>: </a:t>
            </a:r>
            <a:r>
              <a:rPr lang="fr-FR" dirty="0" err="1" smtClean="0"/>
              <a:t>xmlsplit</a:t>
            </a:r>
            <a:r>
              <a:rPr lang="fr-FR" dirty="0" smtClean="0"/>
              <a:t>-mon-partenaire</a:t>
            </a:r>
          </a:p>
          <a:p>
            <a:r>
              <a:rPr lang="fr-FR" b="1" dirty="0"/>
              <a:t>Memory</a:t>
            </a:r>
            <a:r>
              <a:rPr lang="fr-FR" dirty="0" smtClean="0"/>
              <a:t>: 300mo</a:t>
            </a:r>
          </a:p>
          <a:p>
            <a:r>
              <a:rPr lang="fr-FR" b="1" dirty="0" err="1"/>
              <a:t>TaskRoleArn</a:t>
            </a:r>
            <a:r>
              <a:rPr lang="fr-FR" dirty="0" smtClean="0"/>
              <a:t>: IAM</a:t>
            </a:r>
          </a:p>
          <a:p>
            <a:r>
              <a:rPr lang="fr-FR" b="1" dirty="0" smtClean="0"/>
              <a:t>Command:</a:t>
            </a:r>
          </a:p>
          <a:p>
            <a:r>
              <a:rPr lang="fr-FR" b="1" dirty="0"/>
              <a:t> </a:t>
            </a:r>
            <a:r>
              <a:rPr lang="fr-FR" b="1" dirty="0" smtClean="0"/>
              <a:t> </a:t>
            </a:r>
            <a:r>
              <a:rPr lang="fr-FR" dirty="0" err="1" smtClean="0"/>
              <a:t>xml_split.sh</a:t>
            </a:r>
            <a:r>
              <a:rPr lang="fr-FR" dirty="0" smtClean="0"/>
              <a:t> –nb 200 –</a:t>
            </a:r>
            <a:r>
              <a:rPr lang="fr-FR" dirty="0" err="1" smtClean="0"/>
              <a:t>bucket</a:t>
            </a:r>
            <a:r>
              <a:rPr lang="fr-FR" dirty="0" smtClean="0"/>
              <a:t> </a:t>
            </a:r>
            <a:r>
              <a:rPr lang="is-IS" dirty="0" smtClean="0"/>
              <a:t>…</a:t>
            </a:r>
            <a:endParaRPr lang="fr-FR" dirty="0" smtClean="0"/>
          </a:p>
          <a:p>
            <a:r>
              <a:rPr lang="fr-FR" b="1" dirty="0" err="1" smtClean="0"/>
              <a:t>Environment</a:t>
            </a:r>
            <a:r>
              <a:rPr lang="fr-FR" b="1" dirty="0" smtClean="0"/>
              <a:t>: </a:t>
            </a:r>
            <a:endParaRPr lang="fr-FR" dirty="0" smtClean="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Tree>
    <p:extLst>
      <p:ext uri="{BB962C8B-B14F-4D97-AF65-F5344CB8AC3E}">
        <p14:creationId xmlns:p14="http://schemas.microsoft.com/office/powerpoint/2010/main" val="5215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cxnSp>
        <p:nvCxnSpPr>
          <p:cNvPr id="4121" name="Curved Connector 4120"/>
          <p:cNvCxnSpPr>
            <a:stCxn id="4" idx="1"/>
            <a:endCxn id="4" idx="0"/>
          </p:cNvCxnSpPr>
          <p:nvPr/>
        </p:nvCxnSpPr>
        <p:spPr>
          <a:xfrm rot="10800000" flipH="1">
            <a:off x="2348455"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837803"/>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4576193"/>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5407517"/>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5100552"/>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953821"/>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642000"/>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6516447"/>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6362559"/>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cxnSp>
        <p:nvCxnSpPr>
          <p:cNvPr id="44" name="Curved Connector 43"/>
          <p:cNvCxnSpPr>
            <a:stCxn id="4" idx="1"/>
            <a:endCxn id="4" idx="0"/>
          </p:cNvCxnSpPr>
          <p:nvPr/>
        </p:nvCxnSpPr>
        <p:spPr>
          <a:xfrm rot="10800000" flipH="1">
            <a:off x="1960997"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functions</a:t>
            </a:r>
            <a:endParaRPr lang="fr-FR" dirty="0"/>
          </a:p>
        </p:txBody>
      </p:sp>
      <p:sp>
        <p:nvSpPr>
          <p:cNvPr id="3" name="Rounded Rectangle 2"/>
          <p:cNvSpPr/>
          <p:nvPr/>
        </p:nvSpPr>
        <p:spPr>
          <a:xfrm>
            <a:off x="1371932" y="1423273"/>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8" y="1744484"/>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893" y="1744486"/>
            <a:ext cx="544780" cy="653736"/>
          </a:xfrm>
          <a:prstGeom prst="rect">
            <a:avLst/>
          </a:prstGeom>
        </p:spPr>
      </p:pic>
      <p:sp>
        <p:nvSpPr>
          <p:cNvPr id="2" name="TextBox 1"/>
          <p:cNvSpPr txBox="1"/>
          <p:nvPr/>
        </p:nvSpPr>
        <p:spPr>
          <a:xfrm>
            <a:off x="1512599" y="2317014"/>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81" y="1792383"/>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37919" y="2395638"/>
            <a:ext cx="594412" cy="307777"/>
          </a:xfrm>
          <a:prstGeom prst="rect">
            <a:avLst/>
          </a:prstGeom>
          <a:noFill/>
        </p:spPr>
        <p:txBody>
          <a:bodyPr wrap="square" rtlCol="0">
            <a:spAutoFit/>
          </a:bodyPr>
          <a:lstStyle/>
          <a:p>
            <a:pPr algn="ctr"/>
            <a:r>
              <a:rPr lang="fr-FR" sz="1400" smtClean="0"/>
              <a:t>SQS</a:t>
            </a:r>
            <a:endParaRPr lang="fr-FR" sz="1400" dirty="0"/>
          </a:p>
        </p:txBody>
      </p:sp>
      <p:sp>
        <p:nvSpPr>
          <p:cNvPr id="16" name="TextBox 15"/>
          <p:cNvSpPr txBox="1"/>
          <p:nvPr/>
        </p:nvSpPr>
        <p:spPr>
          <a:xfrm>
            <a:off x="1371932" y="1097559"/>
            <a:ext cx="2304184" cy="400110"/>
          </a:xfrm>
          <a:prstGeom prst="rect">
            <a:avLst/>
          </a:prstGeom>
          <a:noFill/>
        </p:spPr>
        <p:txBody>
          <a:bodyPr wrap="square" rtlCol="0">
            <a:spAutoFit/>
          </a:bodyPr>
          <a:lstStyle/>
          <a:p>
            <a:pPr algn="ctr"/>
            <a:r>
              <a:rPr lang="fr-FR" sz="2000" b="1" dirty="0" smtClean="0"/>
              <a:t>ETAPE 1</a:t>
            </a:r>
            <a:endParaRPr lang="fr-FR" sz="2000" b="1" dirty="0"/>
          </a:p>
        </p:txBody>
      </p:sp>
      <p:cxnSp>
        <p:nvCxnSpPr>
          <p:cNvPr id="27" name="Straight Arrow Connector 26"/>
          <p:cNvCxnSpPr>
            <a:stCxn id="4" idx="1"/>
            <a:endCxn id="4098" idx="3"/>
          </p:cNvCxnSpPr>
          <p:nvPr/>
        </p:nvCxnSpPr>
        <p:spPr>
          <a:xfrm flipH="1">
            <a:off x="891420" y="2071353"/>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319799" y="2071353"/>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7" idx="1"/>
            <a:endCxn id="6" idx="3"/>
          </p:cNvCxnSpPr>
          <p:nvPr/>
        </p:nvCxnSpPr>
        <p:spPr>
          <a:xfrm flipH="1">
            <a:off x="3503673" y="2067067"/>
            <a:ext cx="754651" cy="4287"/>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2"/>
          <p:cNvSpPr txBox="1">
            <a:spLocks/>
          </p:cNvSpPr>
          <p:nvPr/>
        </p:nvSpPr>
        <p:spPr>
          <a:xfrm>
            <a:off x="780149"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Supervision dans la console AWS</a:t>
            </a:r>
          </a:p>
          <a:p>
            <a:endParaRPr lang="fr-FR" dirty="0" smtClean="0"/>
          </a:p>
          <a:p>
            <a:r>
              <a:rPr lang="fr-FR" dirty="0" smtClean="0"/>
              <a:t>Inconvénients</a:t>
            </a:r>
          </a:p>
          <a:p>
            <a:pPr lvl="1"/>
            <a:r>
              <a:rPr lang="fr-FR" dirty="0" smtClean="0"/>
              <a:t>Outillage à développer (purge SQS, </a:t>
            </a:r>
            <a:r>
              <a:rPr lang="fr-FR" dirty="0" err="1" smtClean="0"/>
              <a:t>start</a:t>
            </a:r>
            <a:r>
              <a:rPr lang="fr-FR" dirty="0" smtClean="0"/>
              <a:t>/stop étape)</a:t>
            </a:r>
          </a:p>
          <a:p>
            <a:pPr lvl="1"/>
            <a:r>
              <a:rPr lang="fr-FR" dirty="0" smtClean="0"/>
              <a:t>Prix</a:t>
            </a:r>
          </a:p>
          <a:p>
            <a:pPr lvl="1"/>
            <a:r>
              <a:rPr lang="fr-FR" dirty="0" smtClean="0"/>
              <a:t>Fonctionnalité (pas de </a:t>
            </a:r>
            <a:r>
              <a:rPr lang="fr-FR" dirty="0" err="1" smtClean="0"/>
              <a:t>re-invoke</a:t>
            </a:r>
            <a:endParaRPr lang="fr-FR"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70" y="1297614"/>
            <a:ext cx="4435594" cy="4180486"/>
          </a:xfrm>
          <a:prstGeom prst="rect">
            <a:avLst/>
          </a:prstGeom>
        </p:spPr>
      </p:pic>
      <p:cxnSp>
        <p:nvCxnSpPr>
          <p:cNvPr id="44" name="Curved Connector 43"/>
          <p:cNvCxnSpPr>
            <a:stCxn id="4" idx="1"/>
            <a:endCxn id="4" idx="0"/>
          </p:cNvCxnSpPr>
          <p:nvPr/>
        </p:nvCxnSpPr>
        <p:spPr>
          <a:xfrm rot="10800000" flipH="1">
            <a:off x="1775017" y="1744485"/>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978445" y="1418987"/>
            <a:ext cx="255541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324" y="1740198"/>
            <a:ext cx="544781" cy="653738"/>
          </a:xfrm>
          <a:prstGeom prst="rect">
            <a:avLst/>
          </a:prstGeom>
        </p:spPr>
      </p:pic>
      <p:sp>
        <p:nvSpPr>
          <p:cNvPr id="69" name="TextBox 68"/>
          <p:cNvSpPr txBox="1"/>
          <p:nvPr/>
        </p:nvSpPr>
        <p:spPr>
          <a:xfrm>
            <a:off x="4042399" y="2359222"/>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73" name="TextBox 72"/>
          <p:cNvSpPr txBox="1"/>
          <p:nvPr/>
        </p:nvSpPr>
        <p:spPr>
          <a:xfrm>
            <a:off x="3978445" y="1124270"/>
            <a:ext cx="2555413" cy="400110"/>
          </a:xfrm>
          <a:prstGeom prst="rect">
            <a:avLst/>
          </a:prstGeom>
          <a:noFill/>
        </p:spPr>
        <p:txBody>
          <a:bodyPr wrap="square" rtlCol="0">
            <a:spAutoFit/>
          </a:bodyPr>
          <a:lstStyle/>
          <a:p>
            <a:pPr algn="ctr"/>
            <a:r>
              <a:rPr lang="fr-FR" sz="2000" b="1" dirty="0" smtClean="0"/>
              <a:t>ETAPE 2</a:t>
            </a:r>
            <a:endParaRPr lang="fr-FR" sz="2000" b="1" dirty="0"/>
          </a:p>
        </p:txBody>
      </p:sp>
      <p:cxnSp>
        <p:nvCxnSpPr>
          <p:cNvPr id="74" name="Straight Arrow Connector 73"/>
          <p:cNvCxnSpPr>
            <a:stCxn id="67" idx="3"/>
          </p:cNvCxnSpPr>
          <p:nvPr/>
        </p:nvCxnSpPr>
        <p:spPr>
          <a:xfrm flipV="1">
            <a:off x="4803105" y="2064576"/>
            <a:ext cx="799637" cy="2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ttps://i1.wp.com/www.awsomeblog.com/wp-content/uploads/2016/12/stepfunctions.png?fit=375%2C375"/>
          <p:cNvPicPr>
            <a:picLocks noChangeAspect="1" noChangeArrowheads="1"/>
          </p:cNvPicPr>
          <p:nvPr/>
        </p:nvPicPr>
        <p:blipFill rotWithShape="1">
          <a:blip r:embed="rId7">
            <a:extLst>
              <a:ext uri="{28A0092B-C50C-407E-A947-70E740481C1C}">
                <a14:useLocalDpi xmlns:a14="http://schemas.microsoft.com/office/drawing/2010/main" val="0"/>
              </a:ext>
            </a:extLst>
          </a:blip>
          <a:srcRect l="18859" t="12959" r="19094" b="13712"/>
          <a:stretch/>
        </p:blipFill>
        <p:spPr bwMode="auto">
          <a:xfrm>
            <a:off x="5662221" y="1806737"/>
            <a:ext cx="492464" cy="58200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09201" y="2356639"/>
            <a:ext cx="1485599" cy="307777"/>
          </a:xfrm>
          <a:prstGeom prst="rect">
            <a:avLst/>
          </a:prstGeom>
          <a:noFill/>
        </p:spPr>
        <p:txBody>
          <a:bodyPr wrap="square" rtlCol="0">
            <a:spAutoFit/>
          </a:bodyPr>
          <a:lstStyle/>
          <a:p>
            <a:pPr algn="ctr"/>
            <a:r>
              <a:rPr lang="fr-FR" sz="1400" dirty="0" err="1" smtClean="0"/>
              <a:t>Step</a:t>
            </a:r>
            <a:r>
              <a:rPr lang="fr-FR" sz="1400" dirty="0" smtClean="0"/>
              <a:t> </a:t>
            </a:r>
            <a:r>
              <a:rPr lang="fr-FR" sz="1400" dirty="0" err="1" smtClean="0"/>
              <a:t>functions</a:t>
            </a:r>
            <a:endParaRPr lang="fr-FR" sz="1400"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164" y="1091699"/>
            <a:ext cx="1891024" cy="1891024"/>
          </a:xfrm>
          <a:prstGeom prst="rect">
            <a:avLst/>
          </a:prstGeom>
        </p:spPr>
      </p:pic>
    </p:spTree>
    <p:extLst>
      <p:ext uri="{BB962C8B-B14F-4D97-AF65-F5344CB8AC3E}">
        <p14:creationId xmlns:p14="http://schemas.microsoft.com/office/powerpoint/2010/main" val="525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3" y="2603500"/>
            <a:ext cx="5602307"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a:t> </a:t>
            </a:r>
            <a:r>
              <a:rPr lang="en-US" dirty="0" smtClean="0"/>
              <a:t>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lambda,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588002"/>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81137"/>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Step</a:t>
            </a:r>
            <a:r>
              <a:rPr lang="fr-FR" dirty="0"/>
              <a:t> </a:t>
            </a:r>
            <a:r>
              <a:rPr lang="fr-FR" dirty="0" err="1"/>
              <a:t>functions</a:t>
            </a:r>
            <a:r>
              <a:rPr lang="fr-FR" dirty="0"/>
              <a:t> : </a:t>
            </a:r>
            <a:r>
              <a:rPr lang="fr-FR" dirty="0" smtClean="0"/>
              <a:t>Limitations</a:t>
            </a:r>
            <a:endParaRPr lang="fr-FR" dirty="0"/>
          </a:p>
        </p:txBody>
      </p:sp>
      <p:sp>
        <p:nvSpPr>
          <p:cNvPr id="5" name="Content Placeholder 4"/>
          <p:cNvSpPr>
            <a:spLocks noGrp="1"/>
          </p:cNvSpPr>
          <p:nvPr>
            <p:ph idx="1"/>
          </p:nvPr>
        </p:nvSpPr>
        <p:spPr/>
        <p:txBody>
          <a:bodyPr>
            <a:normAutofit/>
          </a:bodyPr>
          <a:lstStyle/>
          <a:p>
            <a:r>
              <a:rPr lang="fr-FR" dirty="0" smtClean="0"/>
              <a:t>Modèle PUSH impossible (S3 ne peut pas lancer une activité)</a:t>
            </a:r>
          </a:p>
          <a:p>
            <a:pPr lvl="1"/>
            <a:r>
              <a:rPr lang="fr-FR" dirty="0" smtClean="0"/>
              <a:t>Nécessite de passer par une lambda intermédiaire</a:t>
            </a:r>
          </a:p>
          <a:p>
            <a:pPr lvl="1"/>
            <a:endParaRPr lang="fr-FR" dirty="0"/>
          </a:p>
          <a:p>
            <a:pPr lvl="1"/>
            <a:endParaRPr lang="fr-FR" dirty="0" smtClean="0"/>
          </a:p>
          <a:p>
            <a:r>
              <a:rPr lang="fr-FR" dirty="0" smtClean="0"/>
              <a:t>Impossible de rappeler une lambda pour </a:t>
            </a:r>
            <a:r>
              <a:rPr lang="fr-FR" dirty="0" err="1" smtClean="0"/>
              <a:t>bypasser</a:t>
            </a:r>
            <a:r>
              <a:rPr lang="fr-FR" dirty="0" smtClean="0"/>
              <a:t> le timeout de 5min</a:t>
            </a:r>
          </a:p>
          <a:p>
            <a:endParaRPr lang="fr-FR" dirty="0"/>
          </a:p>
          <a:p>
            <a:endParaRPr lang="fr-FR" dirty="0" smtClean="0"/>
          </a:p>
        </p:txBody>
      </p:sp>
    </p:spTree>
    <p:extLst>
      <p:ext uri="{BB962C8B-B14F-4D97-AF65-F5344CB8AC3E}">
        <p14:creationId xmlns:p14="http://schemas.microsoft.com/office/powerpoint/2010/main" val="1011117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attaché à la 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de </a:t>
            </a:r>
            <a:r>
              <a:rPr lang="fr-FR" sz="2000" b="1" dirty="0" err="1" smtClean="0"/>
              <a:t>policy</a:t>
            </a:r>
            <a:r>
              <a:rPr lang="fr-FR" sz="2000" b="1" dirty="0" smtClean="0"/>
              <a:t>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29082</TotalTime>
  <Words>2345</Words>
  <Application>Microsoft Macintosh PowerPoint</Application>
  <PresentationFormat>Widescreen</PresentationFormat>
  <Paragraphs>489</Paragraphs>
  <Slides>44</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CLI</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vt:lpstr>
      <vt:lpstr>Use case 4 – API Gateway Tarif</vt:lpstr>
      <vt:lpstr>Use case 5 – Cloudtrail</vt:lpstr>
      <vt:lpstr>Monitoring</vt:lpstr>
      <vt:lpstr>Cloudwatch</vt:lpstr>
      <vt:lpstr>Logmatic / ELK</vt:lpstr>
      <vt:lpstr>Grafana (plugin Diagram)</vt:lpstr>
      <vt:lpstr>How to</vt:lpstr>
      <vt:lpstr>Je veux crawler une API</vt:lpstr>
      <vt:lpstr>Je veux traiter un gros fichier (1/2)</vt:lpstr>
      <vt:lpstr>Je veux traiter un gros fichier (2/2)</vt:lpstr>
      <vt:lpstr>Chaîne de traitement complexe</vt:lpstr>
      <vt:lpstr>Couplage fort</vt:lpstr>
      <vt:lpstr>Couplage faible</vt:lpstr>
      <vt:lpstr>Step functions</vt:lpstr>
      <vt:lpstr>Step functions : Princing</vt:lpstr>
      <vt:lpstr>Step functions : 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182</cp:revision>
  <dcterms:created xsi:type="dcterms:W3CDTF">2017-01-23T18:15:10Z</dcterms:created>
  <dcterms:modified xsi:type="dcterms:W3CDTF">2017-03-06T20:22:37Z</dcterms:modified>
</cp:coreProperties>
</file>